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al Black" panose="020B0A04020102020204" pitchFamily="34" charset="0"/>
      <p:bold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48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44589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Arial Black" panose="020B0A04020102020204" pitchFamily="34" charset="0"/>
                <a:ea typeface="Barlow Bold" pitchFamily="34" charset="-122"/>
                <a:cs typeface="Barlow Bold" pitchFamily="34" charset="-120"/>
              </a:rPr>
              <a:t>Agentic RAG Chatbot for Multi-Format Document QA using MCP</a:t>
            </a:r>
            <a:endParaRPr lang="en-US" sz="390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212312"/>
            <a:ext cx="7627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Coding Round Project Submission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244709" y="4728805"/>
            <a:ext cx="7627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Implementation for AI/ML Systems Role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244709" y="5245298"/>
            <a:ext cx="7627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October 2025</a:t>
            </a:r>
            <a:b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b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5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N.Sushanth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18329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 &amp; Requirements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58309" y="2449711"/>
            <a:ext cx="3718917" cy="2942511"/>
          </a:xfrm>
          <a:prstGeom prst="roundRect">
            <a:avLst>
              <a:gd name="adj" fmla="val 966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5477" y="264687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Multi-Format Support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55477" y="3072289"/>
            <a:ext cx="3324582" cy="1819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an intelligent RAG chatbot capable of processing and answering queries from uploaded documents across multiple file formats: PDF, DOCX, PPTX, CSV, and TXT files.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66774" y="2449711"/>
            <a:ext cx="3718917" cy="2942511"/>
          </a:xfrm>
          <a:prstGeom prst="roundRect">
            <a:avLst>
              <a:gd name="adj" fmla="val 966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63941" y="264687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Agentic Architecture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63941" y="3072289"/>
            <a:ext cx="3324582" cy="2122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 distributed agent system using Model Context Protocol (MCP) for structured communication between specialized components handling document ingestion, retrieval, and response generation.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8309" y="5581769"/>
            <a:ext cx="7627382" cy="1729502"/>
          </a:xfrm>
          <a:prstGeom prst="roundRect">
            <a:avLst>
              <a:gd name="adj" fmla="val 1644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5477" y="5778937"/>
            <a:ext cx="299727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Conversational Intelligence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55477" y="6204347"/>
            <a:ext cx="7233047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 context-aware, conversational responses that maintain coherence across multi-turn conversations while providing source attribution for transparency and verification.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71418"/>
            <a:ext cx="6744295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196881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 Layer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58309" y="2470071"/>
            <a:ext cx="768322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Streamlit-based user interface providing intuitive file upload capabilities and real-time chat interaction. The interface maintains conversation history and displays source attributions for each response.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8309" y="356937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Services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8309" y="4070628"/>
            <a:ext cx="768322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FastAPI-powered backend orchestrating three specialized agents: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8309" y="4544497"/>
            <a:ext cx="768322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IngestionAgent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Parses documents and generates embeddings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8309" y="4914067"/>
            <a:ext cx="768322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RetrievalAgent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Performs semantic search with reranking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8309" y="5283637"/>
            <a:ext cx="768322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LLMResponseAgent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Generates contextual responses using Gemini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8309" y="577643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Infrastructure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8309" y="6277689"/>
            <a:ext cx="768322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ChromaDB serves as the persistent vector store, while Google Gemini 2.5 Pro handles both embedding generation and response synthesis. MCP ensures structured, type-safe communication between all components.</a:t>
            </a:r>
            <a:endParaRPr lang="en-US" sz="14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590" y="1992511"/>
            <a:ext cx="4968002" cy="49680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810" y="394930"/>
            <a:ext cx="7672983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MCP Message Flow &amp; Communication Protocol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10" y="1152287"/>
            <a:ext cx="715923" cy="8591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1846" y="1295400"/>
            <a:ext cx="1884283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 Upload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431846" y="1616750"/>
            <a:ext cx="1262574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uploads documents through Streamlit UI, triggering MCP message to IngestionAgent for processing and embedding generation.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10" y="2011442"/>
            <a:ext cx="715923" cy="8591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31846" y="2154555"/>
            <a:ext cx="1884283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Vector Storage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431846" y="2475905"/>
            <a:ext cx="1262574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Documents are parsed, chunked, and embedded using Gemini embedding model, then stored persistently in ChromaDB with metadata.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10" y="2870597"/>
            <a:ext cx="715923" cy="85915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31846" y="3013710"/>
            <a:ext cx="1884283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Query Processing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431846" y="3335060"/>
            <a:ext cx="1262574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CoordinatorAgent receives user question and sends structured MCP message to RetrievalAgent for semantic search and context retrieval.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10" y="3729752"/>
            <a:ext cx="715923" cy="85915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31846" y="3872865"/>
            <a:ext cx="1884283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Response Generation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431846" y="4194215"/>
            <a:ext cx="12625745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LLMResponseAgent receives context via MCP CONTEXT_RESPONSE message and generates final answer using Gemini with source attribution.</a:t>
            </a:r>
            <a:endParaRPr lang="en-US" sz="1100" dirty="0"/>
          </a:p>
        </p:txBody>
      </p:sp>
      <p:sp>
        <p:nvSpPr>
          <p:cNvPr id="15" name="Shape 9"/>
          <p:cNvSpPr/>
          <p:nvPr/>
        </p:nvSpPr>
        <p:spPr>
          <a:xfrm>
            <a:off x="572810" y="4749998"/>
            <a:ext cx="13484781" cy="3084552"/>
          </a:xfrm>
          <a:prstGeom prst="roundRect">
            <a:avLst>
              <a:gd name="adj" fmla="val 6964"/>
            </a:avLst>
          </a:prstGeom>
          <a:solidFill>
            <a:srgbClr val="BEDFF3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23" y="4954429"/>
            <a:ext cx="235506" cy="18835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94542" y="4928830"/>
            <a:ext cx="2735699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 MCP Message Structure</a:t>
            </a:r>
            <a:endParaRPr lang="en-US" sz="1450" dirty="0"/>
          </a:p>
        </p:txBody>
      </p:sp>
      <p:sp>
        <p:nvSpPr>
          <p:cNvPr id="18" name="Shape 11"/>
          <p:cNvSpPr/>
          <p:nvPr/>
        </p:nvSpPr>
        <p:spPr>
          <a:xfrm>
            <a:off x="1094542" y="5325428"/>
            <a:ext cx="12819936" cy="2276475"/>
          </a:xfrm>
          <a:prstGeom prst="roundRect">
            <a:avLst>
              <a:gd name="adj" fmla="val 9436"/>
            </a:avLst>
          </a:prstGeom>
          <a:solidFill>
            <a:srgbClr val="F2F2F2"/>
          </a:solidFill>
          <a:ln/>
        </p:spPr>
      </p:sp>
      <p:sp>
        <p:nvSpPr>
          <p:cNvPr id="19" name="Shape 12"/>
          <p:cNvSpPr/>
          <p:nvPr/>
        </p:nvSpPr>
        <p:spPr>
          <a:xfrm>
            <a:off x="1087398" y="5325428"/>
            <a:ext cx="12834223" cy="2276475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0" name="Text 13"/>
          <p:cNvSpPr/>
          <p:nvPr/>
        </p:nvSpPr>
        <p:spPr>
          <a:xfrm>
            <a:off x="1230511" y="5432822"/>
            <a:ext cx="12547997" cy="2061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"sender": "RetrievalAgent", "receiver": "LLMResponseAgent",  "type": "CONTEXT_RESPONSE", "payload": { "query": "What KPIs were tracked?", "context": ["Slide 3: revenue growth...", "Doc: Q1 summary..."] }}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2202"/>
            <a:ext cx="9602867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Stack &amp; Implementation Details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2424827"/>
            <a:ext cx="13113782" cy="4382453"/>
          </a:xfrm>
          <a:prstGeom prst="roundRect">
            <a:avLst>
              <a:gd name="adj" fmla="val 64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2432447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55596" y="2553772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Layer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233982" y="2553772"/>
            <a:ext cx="9440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 &amp; Tools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65929" y="2978348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55596" y="3099673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4233982" y="3099673"/>
            <a:ext cx="9440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for rapid UI development with file upload and chat components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65929" y="3524250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55596" y="3645575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4233982" y="3645575"/>
            <a:ext cx="9440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 for high-performance async API endpoints and request handling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65929" y="4070152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5596" y="4191476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4233982" y="4191476"/>
            <a:ext cx="9440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with LangChain for document processing, Pydantic for type validation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65929" y="4616053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55596" y="4737378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Vector DB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4233982" y="4737378"/>
            <a:ext cx="9440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ChromaDB for persistent vector storage with metadata filtering capabilities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65929" y="5161955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55596" y="5283279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233982" y="5283279"/>
            <a:ext cx="9440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Gemini 2.5 Pro API for both embeddings and text generation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765929" y="5707856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55596" y="5829181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Protocol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4233982" y="5829181"/>
            <a:ext cx="9440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MCP implementation using Pydantic schemas for type-safe messaging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6746"/>
            <a:ext cx="7330440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 &amp; Interaction Flow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89371"/>
            <a:ext cx="3033474" cy="1874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701064"/>
            <a:ext cx="303097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 Upload Interface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8309" y="5126474"/>
            <a:ext cx="4213265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sidebar allowing users to upload multiple documents simultaneously. Progress indicators show processing status and successful ingestion confirmation.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508" y="2589371"/>
            <a:ext cx="3033474" cy="1874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8508" y="4701064"/>
            <a:ext cx="307383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Chat Experience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08508" y="5126474"/>
            <a:ext cx="4213265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conversation interface displaying AI responses with clear source attributions. Users can ask follow-up questions while maintaining conversation context.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707" y="2589371"/>
            <a:ext cx="3033593" cy="18748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8707" y="4701183"/>
            <a:ext cx="319409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Contextual Response Display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8707" y="5126593"/>
            <a:ext cx="4213384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response includes relevant document excerpts, source file names, and confidence indicators, enabling users to verify information accuracy and explore source materials.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474" y="510421"/>
            <a:ext cx="9821228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Challenges &amp; Engineering Solutions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42474" y="1492210"/>
            <a:ext cx="6479858" cy="3023354"/>
          </a:xfrm>
          <a:prstGeom prst="roundRect">
            <a:avLst>
              <a:gd name="adj" fmla="val 362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4" y="1492210"/>
            <a:ext cx="91440" cy="30233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9532" y="1700689"/>
            <a:ext cx="342780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Multi-Format Document Parsing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19532" y="2117169"/>
            <a:ext cx="5994321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Handling diverse document formats with varying structures and metadata requirements across PDF, DOCX, PPTX, CSV, and TXT files.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019532" y="3119318"/>
            <a:ext cx="5994321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Implemented LangChain community loaders with format-specific preprocessing pipelines. Each loader extracts text while preserving document structure and metadata for enhanced retrieval accuracy.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07950" y="1492210"/>
            <a:ext cx="6479977" cy="3023354"/>
          </a:xfrm>
          <a:prstGeom prst="roundRect">
            <a:avLst>
              <a:gd name="adj" fmla="val 362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90" y="1492210"/>
            <a:ext cx="91440" cy="30233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85008" y="1700689"/>
            <a:ext cx="329993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Message Protocol Consistency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685008" y="2117169"/>
            <a:ext cx="5994440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Ensuring reliable, type-safe communication between distributed agents while maintaining message integrity and handling edge cases.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685008" y="3119318"/>
            <a:ext cx="5994440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Developed Pydantic-based MCP schemas with comprehensive validation rules. Implemented retry mechanisms and error handling for robust inter-agent communication.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742474" y="4701183"/>
            <a:ext cx="6479858" cy="3023354"/>
          </a:xfrm>
          <a:prstGeom prst="roundRect">
            <a:avLst>
              <a:gd name="adj" fmla="val 362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4" y="4701183"/>
            <a:ext cx="91440" cy="302335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19532" y="4909661"/>
            <a:ext cx="346079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Retrieval Accuracy Optimization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1019532" y="5326142"/>
            <a:ext cx="5994321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Achieving high precision in semantic search results while balancing relevance and diversity in retrieved document chunks.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019532" y="6328291"/>
            <a:ext cx="5994321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Combined multi-query expansion with advanced reranking algorithms. Implemented hybrid search combining semantic similarity with keyword matching for improved accuracy.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7407950" y="4701183"/>
            <a:ext cx="6479977" cy="3023354"/>
          </a:xfrm>
          <a:prstGeom prst="roundRect">
            <a:avLst>
              <a:gd name="adj" fmla="val 362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90" y="4701183"/>
            <a:ext cx="91440" cy="302335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685008" y="4909661"/>
            <a:ext cx="3580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Multi-Turn Conversation Handling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685008" y="5326142"/>
            <a:ext cx="5994440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Maintaining conversation context across multiple exchanges while handling follow-up questions and clarifications effectively.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7685008" y="6328291"/>
            <a:ext cx="5994440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Implemented conversation history condensation using LLM-powered question reformulation. System maintains context window while optimizing for token efficiency.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832" y="384929"/>
            <a:ext cx="7269837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Enhancements &amp; Project Deliverables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59832" y="1195149"/>
            <a:ext cx="1873329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Planned Improvements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59832" y="1565196"/>
            <a:ext cx="6584632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Open-Source LLM Integration:</a:t>
            </a: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Replace Gemini with Mistral or Llama 3 for cost optimization and enhanced privacy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59832" y="2062043"/>
            <a:ext cx="6584632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Management System:</a:t>
            </a: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 authentication, user sessions, and document access controls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59832" y="2558891"/>
            <a:ext cx="6584632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Optimization:</a:t>
            </a: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Add Redis caching layer for faster retrieval and response times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59832" y="3055739"/>
            <a:ext cx="6584632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Production Deployment:</a:t>
            </a: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Deploy on Hugging Face Spaces, Render, or AWS with auto-scaling capabilities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59832" y="3643551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Additional Features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559832" y="4013597"/>
            <a:ext cx="658463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collaboration and document sharing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59832" y="4286488"/>
            <a:ext cx="658463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analytics and usage metrics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59832" y="4559379"/>
            <a:ext cx="658463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embedding fine-tuning for domain-specific knowledge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7493556" y="1212652"/>
            <a:ext cx="6584632" cy="1931670"/>
          </a:xfrm>
          <a:prstGeom prst="roundRect">
            <a:avLst>
              <a:gd name="adj" fmla="val 108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1074" y="1360170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Complete Deliverables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641074" y="1730216"/>
            <a:ext cx="628959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GitHub repository with full source code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641074" y="2003108"/>
            <a:ext cx="628959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README with setup and deployment instructions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641074" y="2275999"/>
            <a:ext cx="628959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presentation (this document)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7641074" y="2548890"/>
            <a:ext cx="6289596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Optional 5-minute demonstration video showcasing architecture, code walkthrough, and live application demo</a:t>
            </a:r>
            <a:endParaRPr lang="en-US" sz="11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556" y="3301722"/>
            <a:ext cx="6584632" cy="4505206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559832" y="8121729"/>
            <a:ext cx="1351073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demonstrates advanced understanding of agentic architectures, RAG implementation, and production-ready system design patterns essential for AI/ML systems engineering roles.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855</Words>
  <Application>Microsoft Office PowerPoint</Application>
  <PresentationFormat>Custom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Consolas</vt:lpstr>
      <vt:lpstr>Montserrat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Sandeep Nerella</dc:creator>
  <cp:lastModifiedBy>Sandeep Nerella</cp:lastModifiedBy>
  <cp:revision>2</cp:revision>
  <dcterms:created xsi:type="dcterms:W3CDTF">2025-10-01T17:53:34Z</dcterms:created>
  <dcterms:modified xsi:type="dcterms:W3CDTF">2025-10-01T18:07:11Z</dcterms:modified>
</cp:coreProperties>
</file>